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323" r:id="rId6"/>
    <p:sldId id="324" r:id="rId7"/>
    <p:sldId id="322" r:id="rId8"/>
    <p:sldId id="3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00"/>
    <a:srgbClr val="1F5AC7"/>
    <a:srgbClr val="0000FF"/>
    <a:srgbClr val="003792"/>
    <a:srgbClr val="067F83"/>
    <a:srgbClr val="1D39BE"/>
    <a:srgbClr val="49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5097" autoAdjust="0"/>
  </p:normalViewPr>
  <p:slideViewPr>
    <p:cSldViewPr snapToGrid="0" snapToObjects="1">
      <p:cViewPr varScale="1">
        <p:scale>
          <a:sx n="83" d="100"/>
          <a:sy n="83" d="100"/>
        </p:scale>
        <p:origin x="1157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4CA3A-A32E-4B47-BAB6-D0F65D9C0850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5DEC6-12AC-4D4C-A369-64D034B4B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2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5DEC6-12AC-4D4C-A369-64D034B4B0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5DEC6-12AC-4D4C-A369-64D034B4B0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95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5DEC6-12AC-4D4C-A369-64D034B4B0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43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5DEC6-12AC-4D4C-A369-64D034B4B0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0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8D77-8745-E043-9039-00E1D2457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AA282-F3AA-DB42-A117-8A290558E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DA683-BA57-5940-A2DA-418BF735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A3439-402E-4B47-A6BA-1944D6DBB291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FFAA4-B064-7E41-94BF-EB95436B0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6BEDC-7325-0244-A2F9-25E2E49E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6C6F6-EA14-DA4F-A7EB-722F16A62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5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2EDD31-3BEA-6A45-8835-3BB45EF63877}"/>
              </a:ext>
            </a:extLst>
          </p:cNvPr>
          <p:cNvSpPr/>
          <p:nvPr userDrawn="1"/>
        </p:nvSpPr>
        <p:spPr>
          <a:xfrm>
            <a:off x="189297" y="6513180"/>
            <a:ext cx="8685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492683"/>
                </a:solidFill>
                <a:effectLst/>
                <a:latin typeface="Brandon Grotesque Regular" panose="020B0503020203060202" pitchFamily="34" charset="77"/>
              </a:rPr>
              <a:t>MRM </a:t>
            </a:r>
            <a:r>
              <a:rPr lang="en-US" sz="900" dirty="0">
                <a:effectLst/>
                <a:latin typeface="Brandon Grotesque Regular" panose="020B0503020203060202" pitchFamily="34" charset="77"/>
              </a:rPr>
              <a:t>| </a:t>
            </a:r>
            <a:r>
              <a:rPr lang="en-US" sz="900" i="1" dirty="0" err="1">
                <a:effectLst/>
                <a:latin typeface="Brandon Grotesque Regular" panose="020B0503020203060202" pitchFamily="34" charset="77"/>
              </a:rPr>
              <a:t>Schär</a:t>
            </a:r>
            <a:r>
              <a:rPr lang="en-US" sz="900" i="0" baseline="30000" dirty="0">
                <a:effectLst/>
                <a:latin typeface="Brandon Grotesque Regular" panose="020B0503020203060202" pitchFamily="34" charset="77"/>
              </a:rPr>
              <a:t>®</a:t>
            </a:r>
            <a:r>
              <a:rPr lang="en-US" sz="900" dirty="0">
                <a:effectLst/>
                <a:latin typeface="Brandon Grotesque Regular" panose="020B0503020203060202" pitchFamily="34" charset="77"/>
              </a:rPr>
              <a:t> | </a:t>
            </a:r>
            <a:r>
              <a:rPr lang="en-US" sz="900" b="1" dirty="0">
                <a:effectLst/>
                <a:latin typeface="Brandon Grotesque Regular" panose="020B0503020203060202" pitchFamily="34" charset="77"/>
              </a:rPr>
              <a:t>Rustic Loaf Gut Health - Social Post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effectLst/>
              <a:latin typeface="Brandon Grotesque Regular" panose="020B0503020203060202" pitchFamily="34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16559D-2702-444C-99BA-3F51CAD198ED}"/>
              </a:ext>
            </a:extLst>
          </p:cNvPr>
          <p:cNvCxnSpPr/>
          <p:nvPr userDrawn="1"/>
        </p:nvCxnSpPr>
        <p:spPr>
          <a:xfrm>
            <a:off x="189297" y="6429676"/>
            <a:ext cx="1156314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D254CB4-B038-EB47-8A75-13D9432C188A}"/>
              </a:ext>
            </a:extLst>
          </p:cNvPr>
          <p:cNvSpPr/>
          <p:nvPr userDrawn="1"/>
        </p:nvSpPr>
        <p:spPr>
          <a:xfrm>
            <a:off x="9573288" y="6513180"/>
            <a:ext cx="18357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effectLst/>
                <a:latin typeface="Brandon Grotesque Regular" panose="020B0503020203060202" pitchFamily="34" charset="77"/>
              </a:rPr>
              <a:t>© 2021 MRM. All Rights Reserved.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E6AE4-16D1-2946-82AC-B63DE01E8A3C}"/>
              </a:ext>
            </a:extLst>
          </p:cNvPr>
          <p:cNvSpPr txBox="1"/>
          <p:nvPr userDrawn="1"/>
        </p:nvSpPr>
        <p:spPr>
          <a:xfrm>
            <a:off x="11466797" y="6477801"/>
            <a:ext cx="487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B77F1D-94C1-6643-BCD5-8E6F746B8DB3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8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5C1DE-9A0B-E443-8627-8AC9622E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54E1A-4DFF-744D-9E50-1060D0515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2BCC3-FE56-A642-B07F-009AF43F0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6B174-B29E-A147-9CD5-A9BBC0106521}" type="datetime1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7DC3C-4E3D-1241-BCCA-7DE01E1D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8428D-787A-334F-ADD5-B51D89671D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6C6F6-EA14-DA4F-A7EB-722F16A62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5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CCF47C-E2FA-684F-B411-5E447F83301C}"/>
              </a:ext>
            </a:extLst>
          </p:cNvPr>
          <p:cNvSpPr/>
          <p:nvPr/>
        </p:nvSpPr>
        <p:spPr>
          <a:xfrm>
            <a:off x="279006" y="293280"/>
            <a:ext cx="11633988" cy="6292288"/>
          </a:xfrm>
          <a:prstGeom prst="rect">
            <a:avLst/>
          </a:prstGeom>
          <a:solidFill>
            <a:srgbClr val="FB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C15B7-3A89-1F4D-B017-0DBA27354391}"/>
              </a:ext>
            </a:extLst>
          </p:cNvPr>
          <p:cNvSpPr txBox="1"/>
          <p:nvPr/>
        </p:nvSpPr>
        <p:spPr>
          <a:xfrm>
            <a:off x="1288887" y="5543916"/>
            <a:ext cx="9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18,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1B0B-39CC-9843-A6EB-BB0FEDBF4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627" y="272432"/>
            <a:ext cx="4982308" cy="4982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FDA5A3-F956-D54E-80A6-4C2249B5B846}"/>
              </a:ext>
            </a:extLst>
          </p:cNvPr>
          <p:cNvSpPr txBox="1"/>
          <p:nvPr/>
        </p:nvSpPr>
        <p:spPr>
          <a:xfrm>
            <a:off x="279006" y="4849842"/>
            <a:ext cx="116339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i="1" dirty="0">
                <a:latin typeface="Open Sans"/>
                <a:ea typeface="Open Sans"/>
                <a:cs typeface="Open Sans"/>
              </a:rPr>
              <a:t>Rustic Loaf Gut Health - Social Post</a:t>
            </a:r>
          </a:p>
        </p:txBody>
      </p:sp>
    </p:spTree>
    <p:extLst>
      <p:ext uri="{BB962C8B-B14F-4D97-AF65-F5344CB8AC3E}">
        <p14:creationId xmlns:p14="http://schemas.microsoft.com/office/powerpoint/2010/main" val="2971384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mp 1" descr="Comp 1">
            <a:hlinkClick r:id="" action="ppaction://media"/>
            <a:extLst>
              <a:ext uri="{FF2B5EF4-FFF2-40B4-BE49-F238E27FC236}">
                <a16:creationId xmlns:a16="http://schemas.microsoft.com/office/drawing/2014/main" id="{F57DB2B6-4580-6044-A71D-1FC1F5F30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8819" y="1585499"/>
            <a:ext cx="3145638" cy="3145638"/>
          </a:xfrm>
          <a:prstGeom prst="rect">
            <a:avLst/>
          </a:prstGeom>
        </p:spPr>
      </p:pic>
      <p:pic>
        <p:nvPicPr>
          <p:cNvPr id="3" name="Comp 1" descr="Comp 1">
            <a:hlinkClick r:id="" action="ppaction://media"/>
            <a:extLst>
              <a:ext uri="{FF2B5EF4-FFF2-40B4-BE49-F238E27FC236}">
                <a16:creationId xmlns:a16="http://schemas.microsoft.com/office/drawing/2014/main" id="{0E15D805-BBC4-3C4F-B5BE-0D84EB7DF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9736" y="1911390"/>
            <a:ext cx="3374809" cy="337480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7A5779F-BAD0-6F43-A36E-BB198B624885}"/>
              </a:ext>
            </a:extLst>
          </p:cNvPr>
          <p:cNvSpPr/>
          <p:nvPr/>
        </p:nvSpPr>
        <p:spPr>
          <a:xfrm>
            <a:off x="2785734" y="1318540"/>
            <a:ext cx="3310266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ingredients. Simpler to digest. Simply the better bread option.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C8EABE9-BA40-9045-A6C7-D7079DC261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598" y="5904303"/>
            <a:ext cx="3392302" cy="25707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753DDD2-E5F6-E249-9337-E4F0E1BD3E74}"/>
              </a:ext>
            </a:extLst>
          </p:cNvPr>
          <p:cNvSpPr/>
          <p:nvPr/>
        </p:nvSpPr>
        <p:spPr>
          <a:xfrm>
            <a:off x="3169371" y="921879"/>
            <a:ext cx="12102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err="1">
                <a:solidFill>
                  <a:srgbClr val="0037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Schär</a:t>
            </a:r>
            <a:endParaRPr lang="en-US" sz="1100" b="1">
              <a:solidFill>
                <a:srgbClr val="0037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8540BF74-D095-2B48-90F8-2883AD9FF7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74" y="1060816"/>
            <a:ext cx="301864" cy="30186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82454FB-951A-0E43-9294-56C781C4902E}"/>
              </a:ext>
            </a:extLst>
          </p:cNvPr>
          <p:cNvSpPr/>
          <p:nvPr/>
        </p:nvSpPr>
        <p:spPr>
          <a:xfrm>
            <a:off x="3179766" y="1101163"/>
            <a:ext cx="737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Promoted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7F10D5E-24D4-054B-AF25-5ED4AAC576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129" y="942574"/>
            <a:ext cx="357977" cy="357977"/>
          </a:xfrm>
          <a:prstGeom prst="ellipse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20CFA195-F58E-D44A-8FD4-60AD3266C956}"/>
              </a:ext>
            </a:extLst>
          </p:cNvPr>
          <p:cNvSpPr/>
          <p:nvPr/>
        </p:nvSpPr>
        <p:spPr>
          <a:xfrm>
            <a:off x="2725598" y="5285249"/>
            <a:ext cx="3374809" cy="600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B1CBE3-2850-EA4D-B847-32DAA568BE23}"/>
              </a:ext>
            </a:extLst>
          </p:cNvPr>
          <p:cNvSpPr txBox="1"/>
          <p:nvPr/>
        </p:nvSpPr>
        <p:spPr>
          <a:xfrm>
            <a:off x="2755552" y="5500810"/>
            <a:ext cx="2699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Try Gluten-Free Sourdough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94830BA-DB32-8441-B0C5-DB45FEAAB5A0}"/>
              </a:ext>
            </a:extLst>
          </p:cNvPr>
          <p:cNvGrpSpPr/>
          <p:nvPr/>
        </p:nvGrpSpPr>
        <p:grpSpPr>
          <a:xfrm>
            <a:off x="5234566" y="5466105"/>
            <a:ext cx="762479" cy="227840"/>
            <a:chOff x="3980006" y="5545793"/>
            <a:chExt cx="674584" cy="22784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AA6E65F-C590-2D4F-BFA6-DA5C016829CA}"/>
                </a:ext>
              </a:extLst>
            </p:cNvPr>
            <p:cNvSpPr/>
            <p:nvPr/>
          </p:nvSpPr>
          <p:spPr>
            <a:xfrm>
              <a:off x="3980006" y="5545793"/>
              <a:ext cx="674584" cy="222637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5CF8685-026B-2745-ADD9-6E7F5711BF6A}"/>
                </a:ext>
              </a:extLst>
            </p:cNvPr>
            <p:cNvSpPr txBox="1"/>
            <p:nvPr/>
          </p:nvSpPr>
          <p:spPr>
            <a:xfrm>
              <a:off x="4013572" y="5558189"/>
              <a:ext cx="6338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Learn More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BA6CF0AF-CF74-D640-86EE-99C0A85CEE83}"/>
              </a:ext>
            </a:extLst>
          </p:cNvPr>
          <p:cNvSpPr txBox="1"/>
          <p:nvPr/>
        </p:nvSpPr>
        <p:spPr>
          <a:xfrm>
            <a:off x="2755552" y="5290005"/>
            <a:ext cx="21281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Schar.com</a:t>
            </a:r>
            <a:endParaRPr lang="en-US" sz="1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665413F-88CA-4444-A3E9-208D8EB26857}"/>
              </a:ext>
            </a:extLst>
          </p:cNvPr>
          <p:cNvSpPr/>
          <p:nvPr/>
        </p:nvSpPr>
        <p:spPr>
          <a:xfrm>
            <a:off x="2725598" y="835465"/>
            <a:ext cx="3375210" cy="532591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D5B789-056D-4E47-9175-0B7DB71E91F3}"/>
              </a:ext>
            </a:extLst>
          </p:cNvPr>
          <p:cNvSpPr/>
          <p:nvPr/>
        </p:nvSpPr>
        <p:spPr>
          <a:xfrm>
            <a:off x="199671" y="173944"/>
            <a:ext cx="21340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Open Sans" panose="020B0606030504020204" pitchFamily="34" charset="0"/>
              </a:rPr>
              <a:t>Promoted Post – Option 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C80E36-8A48-554C-9D57-11ED0347A5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855" y="850267"/>
            <a:ext cx="3145638" cy="3206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9F81E2-2236-D14B-A912-D5C26DE10CCE}"/>
              </a:ext>
            </a:extLst>
          </p:cNvPr>
          <p:cNvSpPr/>
          <p:nvPr/>
        </p:nvSpPr>
        <p:spPr>
          <a:xfrm>
            <a:off x="6488457" y="5356959"/>
            <a:ext cx="2947991" cy="7155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dirty="0" err="1">
                <a:latin typeface="Arial"/>
                <a:cs typeface="Arial"/>
              </a:rPr>
              <a:t>scharglutenfree</a:t>
            </a:r>
            <a:r>
              <a:rPr lang="en-US" sz="1050" b="1" dirty="0">
                <a:latin typeface="Arial"/>
                <a:cs typeface="Arial"/>
              </a:rPr>
              <a:t> 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gluten-free ingredients. Simpler to digest. Simply the better bread option.</a:t>
            </a:r>
          </a:p>
          <a:p>
            <a:endParaRPr lang="en-US" sz="1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64E143-2CA7-C845-B490-DC4E82AEB2AD}"/>
              </a:ext>
            </a:extLst>
          </p:cNvPr>
          <p:cNvSpPr txBox="1"/>
          <p:nvPr/>
        </p:nvSpPr>
        <p:spPr>
          <a:xfrm>
            <a:off x="6862582" y="1243580"/>
            <a:ext cx="137568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err="1"/>
              <a:t>Scharglutenfree</a:t>
            </a:r>
            <a:endParaRPr lang="en-US" sz="900" b="1" dirty="0"/>
          </a:p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Promoted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7AB959-DE18-DD46-B4FA-20A6A2E89F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457" y="5119828"/>
            <a:ext cx="2991462" cy="3055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18B1A0E-F6D3-084F-B7B8-DA0099903648}"/>
              </a:ext>
            </a:extLst>
          </p:cNvPr>
          <p:cNvSpPr/>
          <p:nvPr/>
        </p:nvSpPr>
        <p:spPr>
          <a:xfrm>
            <a:off x="7607392" y="5095014"/>
            <a:ext cx="617426" cy="2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8720DE-2C35-F649-B97B-728F492C16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59" y="1204176"/>
            <a:ext cx="320674" cy="320674"/>
          </a:xfrm>
          <a:prstGeom prst="ellipse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5E1AFF-2446-6E48-9B07-7E310C57D0FC}"/>
              </a:ext>
            </a:extLst>
          </p:cNvPr>
          <p:cNvSpPr/>
          <p:nvPr/>
        </p:nvSpPr>
        <p:spPr>
          <a:xfrm>
            <a:off x="6403395" y="4733273"/>
            <a:ext cx="3145637" cy="3131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6BBE54-C56C-D448-8E92-7227CFF1D896}"/>
              </a:ext>
            </a:extLst>
          </p:cNvPr>
          <p:cNvSpPr/>
          <p:nvPr/>
        </p:nvSpPr>
        <p:spPr>
          <a:xfrm>
            <a:off x="6481503" y="4786124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1" dirty="0">
                <a:solidFill>
                  <a:srgbClr val="0056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				&gt;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A2F2C1-13B7-FE46-874D-27748EB09CC5}"/>
              </a:ext>
            </a:extLst>
          </p:cNvPr>
          <p:cNvSpPr/>
          <p:nvPr/>
        </p:nvSpPr>
        <p:spPr>
          <a:xfrm>
            <a:off x="6408855" y="809245"/>
            <a:ext cx="3145638" cy="51984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BF5C85-F346-4945-892E-2FF93CE199CD}"/>
              </a:ext>
            </a:extLst>
          </p:cNvPr>
          <p:cNvSpPr/>
          <p:nvPr/>
        </p:nvSpPr>
        <p:spPr>
          <a:xfrm>
            <a:off x="2641097" y="598426"/>
            <a:ext cx="4090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Click on image to play animation (no sound)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6BB8F2-1E8B-D541-920E-9961CE264C7A}"/>
              </a:ext>
            </a:extLst>
          </p:cNvPr>
          <p:cNvSpPr/>
          <p:nvPr/>
        </p:nvSpPr>
        <p:spPr>
          <a:xfrm>
            <a:off x="6322760" y="598426"/>
            <a:ext cx="4090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Click on image to play animation (no sound)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6CFB74-9361-204D-A1C3-709F9FA78061}"/>
              </a:ext>
            </a:extLst>
          </p:cNvPr>
          <p:cNvSpPr/>
          <p:nvPr/>
        </p:nvSpPr>
        <p:spPr>
          <a:xfrm>
            <a:off x="199671" y="354696"/>
            <a:ext cx="345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rPr>
              <a:t>Link: </a:t>
            </a:r>
            <a:r>
              <a:rPr lang="en-US" sz="900" u="sng" dirty="0">
                <a:solidFill>
                  <a:srgbClr val="0563C1"/>
                </a:solidFill>
              </a:rPr>
              <a:t>https://</a:t>
            </a:r>
            <a:r>
              <a:rPr lang="en-US" sz="900" u="sng" dirty="0" err="1">
                <a:solidFill>
                  <a:srgbClr val="0563C1"/>
                </a:solidFill>
              </a:rPr>
              <a:t>www.schaer.com</a:t>
            </a:r>
            <a:r>
              <a:rPr lang="en-US" sz="900" u="sng" dirty="0">
                <a:solidFill>
                  <a:srgbClr val="0563C1"/>
                </a:solidFill>
              </a:rPr>
              <a:t>/</a:t>
            </a:r>
            <a:r>
              <a:rPr lang="en-US" sz="900" u="sng" dirty="0" err="1">
                <a:solidFill>
                  <a:srgbClr val="0563C1"/>
                </a:solidFill>
              </a:rPr>
              <a:t>en</a:t>
            </a:r>
            <a:r>
              <a:rPr lang="en-US" sz="900" u="sng" dirty="0">
                <a:solidFill>
                  <a:srgbClr val="0563C1"/>
                </a:solidFill>
              </a:rPr>
              <a:t>-us/a/gluten-free-sourdough-guide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054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miley_Story" descr="Smiley_Story">
            <a:hlinkClick r:id="" action="ppaction://media"/>
            <a:extLst>
              <a:ext uri="{FF2B5EF4-FFF2-40B4-BE49-F238E27FC236}">
                <a16:creationId xmlns:a16="http://schemas.microsoft.com/office/drawing/2014/main" id="{82F752DA-DCA8-804C-A531-31B0FF521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938" y="644934"/>
            <a:ext cx="3083233" cy="548130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4BAE600-15E2-4241-9192-D6CFCBCCA4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787" y="4760673"/>
            <a:ext cx="3065384" cy="136556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594D77D-D92C-B845-AD17-CCE5010008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787" y="644934"/>
            <a:ext cx="3065384" cy="10219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4BCD21-A026-AF49-97D2-A10B15E70953}"/>
              </a:ext>
            </a:extLst>
          </p:cNvPr>
          <p:cNvSpPr/>
          <p:nvPr/>
        </p:nvSpPr>
        <p:spPr>
          <a:xfrm>
            <a:off x="4553503" y="419681"/>
            <a:ext cx="4090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Click on image to play animation (no sound)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308A95-AE27-6B48-A9C6-0028470A7C43}"/>
              </a:ext>
            </a:extLst>
          </p:cNvPr>
          <p:cNvSpPr/>
          <p:nvPr/>
        </p:nvSpPr>
        <p:spPr>
          <a:xfrm>
            <a:off x="199671" y="173944"/>
            <a:ext cx="22045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Open Sans" panose="020B0606030504020204" pitchFamily="34" charset="0"/>
              </a:rPr>
              <a:t>Promoted Story – Option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05971E-8714-3E4A-BE4E-0B48681D9125}"/>
              </a:ext>
            </a:extLst>
          </p:cNvPr>
          <p:cNvSpPr/>
          <p:nvPr/>
        </p:nvSpPr>
        <p:spPr>
          <a:xfrm>
            <a:off x="199671" y="354696"/>
            <a:ext cx="345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rPr>
              <a:t>Link: </a:t>
            </a:r>
            <a:r>
              <a:rPr lang="en-US" sz="900" u="sng" dirty="0">
                <a:solidFill>
                  <a:srgbClr val="0563C1"/>
                </a:solidFill>
              </a:rPr>
              <a:t>https://</a:t>
            </a:r>
            <a:r>
              <a:rPr lang="en-US" sz="900" u="sng" dirty="0" err="1">
                <a:solidFill>
                  <a:srgbClr val="0563C1"/>
                </a:solidFill>
              </a:rPr>
              <a:t>www.schaer.com</a:t>
            </a:r>
            <a:r>
              <a:rPr lang="en-US" sz="900" u="sng" dirty="0">
                <a:solidFill>
                  <a:srgbClr val="0563C1"/>
                </a:solidFill>
              </a:rPr>
              <a:t>/</a:t>
            </a:r>
            <a:r>
              <a:rPr lang="en-US" sz="900" u="sng" dirty="0" err="1">
                <a:solidFill>
                  <a:srgbClr val="0563C1"/>
                </a:solidFill>
              </a:rPr>
              <a:t>en</a:t>
            </a:r>
            <a:r>
              <a:rPr lang="en-US" sz="900" u="sng" dirty="0">
                <a:solidFill>
                  <a:srgbClr val="0563C1"/>
                </a:solidFill>
              </a:rPr>
              <a:t>-us/a/gluten-free-sourdough-guide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0011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un_Post" descr="Sun_Post">
            <a:hlinkClick r:id="" action="ppaction://media"/>
            <a:extLst>
              <a:ext uri="{FF2B5EF4-FFF2-40B4-BE49-F238E27FC236}">
                <a16:creationId xmlns:a16="http://schemas.microsoft.com/office/drawing/2014/main" id="{1457AFEF-3649-E042-910F-7A8ECEDAE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2086" y="1576652"/>
            <a:ext cx="3145637" cy="3145637"/>
          </a:xfrm>
          <a:prstGeom prst="rect">
            <a:avLst/>
          </a:prstGeom>
        </p:spPr>
      </p:pic>
      <p:pic>
        <p:nvPicPr>
          <p:cNvPr id="3" name="Sun_Post" descr="Sun_Post">
            <a:hlinkClick r:id="" action="ppaction://media"/>
            <a:extLst>
              <a:ext uri="{FF2B5EF4-FFF2-40B4-BE49-F238E27FC236}">
                <a16:creationId xmlns:a16="http://schemas.microsoft.com/office/drawing/2014/main" id="{9AA28997-D152-374A-85B3-3D4643B38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5082" y="1819448"/>
            <a:ext cx="3359610" cy="335961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7A5779F-BAD0-6F43-A36E-BB198B624885}"/>
              </a:ext>
            </a:extLst>
          </p:cNvPr>
          <p:cNvSpPr/>
          <p:nvPr/>
        </p:nvSpPr>
        <p:spPr>
          <a:xfrm>
            <a:off x="3014425" y="1369693"/>
            <a:ext cx="3310266" cy="4308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Tummy got the winter blues? See how gluten-free sourdough can help brighten your day.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C8EABE9-BA40-9045-A6C7-D7079DC261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89" y="5798559"/>
            <a:ext cx="3392302" cy="25707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753DDD2-E5F6-E249-9337-E4F0E1BD3E74}"/>
              </a:ext>
            </a:extLst>
          </p:cNvPr>
          <p:cNvSpPr/>
          <p:nvPr/>
        </p:nvSpPr>
        <p:spPr>
          <a:xfrm>
            <a:off x="3398062" y="921879"/>
            <a:ext cx="12102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err="1">
                <a:solidFill>
                  <a:srgbClr val="0037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Schär</a:t>
            </a:r>
            <a:endParaRPr lang="en-US" sz="1100" b="1">
              <a:solidFill>
                <a:srgbClr val="0037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8540BF74-D095-2B48-90F8-2883AD9FF7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165" y="1060816"/>
            <a:ext cx="301864" cy="301864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82454FB-951A-0E43-9294-56C781C4902E}"/>
              </a:ext>
            </a:extLst>
          </p:cNvPr>
          <p:cNvSpPr/>
          <p:nvPr/>
        </p:nvSpPr>
        <p:spPr>
          <a:xfrm>
            <a:off x="3408457" y="1101163"/>
            <a:ext cx="737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Promoted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7F10D5E-24D4-054B-AF25-5ED4AAC576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820" y="942574"/>
            <a:ext cx="357977" cy="357977"/>
          </a:xfrm>
          <a:prstGeom prst="ellipse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20CFA195-F58E-D44A-8FD4-60AD3266C956}"/>
              </a:ext>
            </a:extLst>
          </p:cNvPr>
          <p:cNvSpPr/>
          <p:nvPr/>
        </p:nvSpPr>
        <p:spPr>
          <a:xfrm>
            <a:off x="2954289" y="5179505"/>
            <a:ext cx="3374809" cy="600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B1CBE3-2850-EA4D-B847-32DAA568BE23}"/>
              </a:ext>
            </a:extLst>
          </p:cNvPr>
          <p:cNvSpPr txBox="1"/>
          <p:nvPr/>
        </p:nvSpPr>
        <p:spPr>
          <a:xfrm>
            <a:off x="2984243" y="5395066"/>
            <a:ext cx="26997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Benefits you can feel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94830BA-DB32-8441-B0C5-DB45FEAAB5A0}"/>
              </a:ext>
            </a:extLst>
          </p:cNvPr>
          <p:cNvGrpSpPr/>
          <p:nvPr/>
        </p:nvGrpSpPr>
        <p:grpSpPr>
          <a:xfrm>
            <a:off x="5463257" y="5360361"/>
            <a:ext cx="762479" cy="227840"/>
            <a:chOff x="3980006" y="5545793"/>
            <a:chExt cx="674584" cy="227840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AA6E65F-C590-2D4F-BFA6-DA5C016829CA}"/>
                </a:ext>
              </a:extLst>
            </p:cNvPr>
            <p:cNvSpPr/>
            <p:nvPr/>
          </p:nvSpPr>
          <p:spPr>
            <a:xfrm>
              <a:off x="3980006" y="5545793"/>
              <a:ext cx="674584" cy="222637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5CF8685-026B-2745-ADD9-6E7F5711BF6A}"/>
                </a:ext>
              </a:extLst>
            </p:cNvPr>
            <p:cNvSpPr txBox="1"/>
            <p:nvPr/>
          </p:nvSpPr>
          <p:spPr>
            <a:xfrm>
              <a:off x="4013572" y="5558189"/>
              <a:ext cx="6338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Learn More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BA6CF0AF-CF74-D640-86EE-99C0A85CEE83}"/>
              </a:ext>
            </a:extLst>
          </p:cNvPr>
          <p:cNvSpPr txBox="1"/>
          <p:nvPr/>
        </p:nvSpPr>
        <p:spPr>
          <a:xfrm>
            <a:off x="2984243" y="5184261"/>
            <a:ext cx="21281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Schar.com</a:t>
            </a:r>
            <a:endParaRPr lang="en-US" sz="1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665413F-88CA-4444-A3E9-208D8EB26857}"/>
              </a:ext>
            </a:extLst>
          </p:cNvPr>
          <p:cNvSpPr/>
          <p:nvPr/>
        </p:nvSpPr>
        <p:spPr>
          <a:xfrm>
            <a:off x="2954289" y="835465"/>
            <a:ext cx="3375210" cy="522017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CD5B789-056D-4E47-9175-0B7DB71E91F3}"/>
              </a:ext>
            </a:extLst>
          </p:cNvPr>
          <p:cNvSpPr/>
          <p:nvPr/>
        </p:nvSpPr>
        <p:spPr>
          <a:xfrm>
            <a:off x="199671" y="173944"/>
            <a:ext cx="21340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Open Sans" panose="020B0606030504020204" pitchFamily="34" charset="0"/>
              </a:rPr>
              <a:t>Promoted Post – Option 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C80E36-8A48-554C-9D57-11ED0347A5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546" y="850267"/>
            <a:ext cx="3145638" cy="32067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9F81E2-2236-D14B-A912-D5C26DE10CCE}"/>
              </a:ext>
            </a:extLst>
          </p:cNvPr>
          <p:cNvSpPr/>
          <p:nvPr/>
        </p:nvSpPr>
        <p:spPr>
          <a:xfrm>
            <a:off x="6717148" y="5356959"/>
            <a:ext cx="3015027" cy="6001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 b="1" dirty="0" err="1">
                <a:latin typeface="Arial"/>
                <a:cs typeface="Arial"/>
              </a:rPr>
              <a:t>scharglutenfree</a:t>
            </a:r>
            <a:r>
              <a:rPr lang="en-US" sz="1050" b="1" dirty="0">
                <a:latin typeface="Arial"/>
                <a:cs typeface="Arial"/>
              </a:rPr>
              <a:t>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Tummy got the winter blues? See how gluten-free sourdough can help brighten your day.</a:t>
            </a:r>
            <a:endParaRPr lang="en-US" sz="1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64E143-2CA7-C845-B490-DC4E82AEB2AD}"/>
              </a:ext>
            </a:extLst>
          </p:cNvPr>
          <p:cNvSpPr txBox="1"/>
          <p:nvPr/>
        </p:nvSpPr>
        <p:spPr>
          <a:xfrm>
            <a:off x="7091273" y="1243580"/>
            <a:ext cx="137568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err="1"/>
              <a:t>Scharglutenfree</a:t>
            </a:r>
            <a:endParaRPr lang="en-US" sz="900" b="1" dirty="0"/>
          </a:p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Promoted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7AB959-DE18-DD46-B4FA-20A6A2E89F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148" y="5119828"/>
            <a:ext cx="2991462" cy="3055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18B1A0E-F6D3-084F-B7B8-DA0099903648}"/>
              </a:ext>
            </a:extLst>
          </p:cNvPr>
          <p:cNvSpPr/>
          <p:nvPr/>
        </p:nvSpPr>
        <p:spPr>
          <a:xfrm>
            <a:off x="7836083" y="5095014"/>
            <a:ext cx="617426" cy="2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8720DE-2C35-F649-B97B-728F492C16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750" y="1204176"/>
            <a:ext cx="320674" cy="320674"/>
          </a:xfrm>
          <a:prstGeom prst="ellipse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5E1AFF-2446-6E48-9B07-7E310C57D0FC}"/>
              </a:ext>
            </a:extLst>
          </p:cNvPr>
          <p:cNvSpPr/>
          <p:nvPr/>
        </p:nvSpPr>
        <p:spPr>
          <a:xfrm>
            <a:off x="6632086" y="4733273"/>
            <a:ext cx="3145637" cy="3131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6BBE54-C56C-D448-8E92-7227CFF1D896}"/>
              </a:ext>
            </a:extLst>
          </p:cNvPr>
          <p:cNvSpPr/>
          <p:nvPr/>
        </p:nvSpPr>
        <p:spPr>
          <a:xfrm>
            <a:off x="6710194" y="4786124"/>
            <a:ext cx="30219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1" dirty="0">
                <a:solidFill>
                  <a:srgbClr val="0056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				&gt;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A2F2C1-13B7-FE46-874D-27748EB09CC5}"/>
              </a:ext>
            </a:extLst>
          </p:cNvPr>
          <p:cNvSpPr/>
          <p:nvPr/>
        </p:nvSpPr>
        <p:spPr>
          <a:xfrm>
            <a:off x="6637546" y="809245"/>
            <a:ext cx="3145638" cy="51984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BF5C85-F346-4945-892E-2FF93CE199CD}"/>
              </a:ext>
            </a:extLst>
          </p:cNvPr>
          <p:cNvSpPr/>
          <p:nvPr/>
        </p:nvSpPr>
        <p:spPr>
          <a:xfrm>
            <a:off x="2869788" y="598426"/>
            <a:ext cx="4090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Click on image to play animation (no sound)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6BB8F2-1E8B-D541-920E-9961CE264C7A}"/>
              </a:ext>
            </a:extLst>
          </p:cNvPr>
          <p:cNvSpPr/>
          <p:nvPr/>
        </p:nvSpPr>
        <p:spPr>
          <a:xfrm>
            <a:off x="6551874" y="598426"/>
            <a:ext cx="4090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Click on image to play animation (no sound)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461721-3DFE-3E44-AEDA-9FC980A84836}"/>
              </a:ext>
            </a:extLst>
          </p:cNvPr>
          <p:cNvSpPr/>
          <p:nvPr/>
        </p:nvSpPr>
        <p:spPr>
          <a:xfrm>
            <a:off x="199671" y="354696"/>
            <a:ext cx="345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rPr>
              <a:t>Link: </a:t>
            </a:r>
            <a:r>
              <a:rPr lang="en-US" sz="900" u="sng" dirty="0">
                <a:solidFill>
                  <a:srgbClr val="0563C1"/>
                </a:solidFill>
              </a:rPr>
              <a:t>https://</a:t>
            </a:r>
            <a:r>
              <a:rPr lang="en-US" sz="900" u="sng" dirty="0" err="1">
                <a:solidFill>
                  <a:srgbClr val="0563C1"/>
                </a:solidFill>
              </a:rPr>
              <a:t>www.schaer.com</a:t>
            </a:r>
            <a:r>
              <a:rPr lang="en-US" sz="900" u="sng" dirty="0">
                <a:solidFill>
                  <a:srgbClr val="0563C1"/>
                </a:solidFill>
              </a:rPr>
              <a:t>/</a:t>
            </a:r>
            <a:r>
              <a:rPr lang="en-US" sz="900" u="sng" dirty="0" err="1">
                <a:solidFill>
                  <a:srgbClr val="0563C1"/>
                </a:solidFill>
              </a:rPr>
              <a:t>en</a:t>
            </a:r>
            <a:r>
              <a:rPr lang="en-US" sz="900" u="sng" dirty="0">
                <a:solidFill>
                  <a:srgbClr val="0563C1"/>
                </a:solidFill>
              </a:rPr>
              <a:t>-us/a/gluten-free-sourdough-guide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7131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 1" descr="Comp 1">
            <a:hlinkClick r:id="" action="ppaction://media"/>
            <a:extLst>
              <a:ext uri="{FF2B5EF4-FFF2-40B4-BE49-F238E27FC236}">
                <a16:creationId xmlns:a16="http://schemas.microsoft.com/office/drawing/2014/main" id="{3BB345C4-2008-B242-B01A-9A23304B3C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6787" y="644934"/>
            <a:ext cx="3065384" cy="544957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4BAE600-15E2-4241-9192-D6CFCBCCA4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50"/>
          <a:stretch/>
        </p:blipFill>
        <p:spPr>
          <a:xfrm>
            <a:off x="4656787" y="4835952"/>
            <a:ext cx="3065384" cy="125440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594D77D-D92C-B845-AD17-CCE5010008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787" y="644934"/>
            <a:ext cx="3065384" cy="10219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4BCD21-A026-AF49-97D2-A10B15E70953}"/>
              </a:ext>
            </a:extLst>
          </p:cNvPr>
          <p:cNvSpPr/>
          <p:nvPr/>
        </p:nvSpPr>
        <p:spPr>
          <a:xfrm>
            <a:off x="4553503" y="419681"/>
            <a:ext cx="40908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Click on image to play animation (no sound)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308A95-AE27-6B48-A9C6-0028470A7C43}"/>
              </a:ext>
            </a:extLst>
          </p:cNvPr>
          <p:cNvSpPr/>
          <p:nvPr/>
        </p:nvSpPr>
        <p:spPr>
          <a:xfrm>
            <a:off x="199671" y="173944"/>
            <a:ext cx="22045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Open Sans" panose="020B0606030504020204" pitchFamily="34" charset="0"/>
              </a:rPr>
              <a:t>Promoted Story – Option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1C92CC-FC8A-9E45-BCA8-3EAA74D70895}"/>
              </a:ext>
            </a:extLst>
          </p:cNvPr>
          <p:cNvSpPr/>
          <p:nvPr/>
        </p:nvSpPr>
        <p:spPr>
          <a:xfrm>
            <a:off x="199671" y="354696"/>
            <a:ext cx="345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rPr>
              <a:t>Link: </a:t>
            </a:r>
            <a:r>
              <a:rPr lang="en-US" sz="900" u="sng" dirty="0">
                <a:solidFill>
                  <a:srgbClr val="0563C1"/>
                </a:solidFill>
              </a:rPr>
              <a:t>https://</a:t>
            </a:r>
            <a:r>
              <a:rPr lang="en-US" sz="900" u="sng" dirty="0" err="1">
                <a:solidFill>
                  <a:srgbClr val="0563C1"/>
                </a:solidFill>
              </a:rPr>
              <a:t>www.schaer.com</a:t>
            </a:r>
            <a:r>
              <a:rPr lang="en-US" sz="900" u="sng" dirty="0">
                <a:solidFill>
                  <a:srgbClr val="0563C1"/>
                </a:solidFill>
              </a:rPr>
              <a:t>/</a:t>
            </a:r>
            <a:r>
              <a:rPr lang="en-US" sz="900" u="sng" dirty="0" err="1">
                <a:solidFill>
                  <a:srgbClr val="0563C1"/>
                </a:solidFill>
              </a:rPr>
              <a:t>en</a:t>
            </a:r>
            <a:r>
              <a:rPr lang="en-US" sz="900" u="sng" dirty="0">
                <a:solidFill>
                  <a:srgbClr val="0563C1"/>
                </a:solidFill>
              </a:rPr>
              <a:t>-us/a/gluten-free-sourdough-guide</a:t>
            </a:r>
          </a:p>
          <a:p>
            <a:endParaRPr lang="en-US" sz="900" dirty="0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39D38EB-2F39-AC48-921B-6CE8A9F60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58" y="4303829"/>
            <a:ext cx="1248096" cy="3877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83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030BA8D72ED14BB6E77697C3410230" ma:contentTypeVersion="15" ma:contentTypeDescription="Create a new document." ma:contentTypeScope="" ma:versionID="3695c978be19738da731b442bf677373">
  <xsd:schema xmlns:xsd="http://www.w3.org/2001/XMLSchema" xmlns:xs="http://www.w3.org/2001/XMLSchema" xmlns:p="http://schemas.microsoft.com/office/2006/metadata/properties" xmlns:ns2="89c66c3c-368a-42d3-844c-4ee24bd7334c" xmlns:ns3="82d83b6a-8516-4dfc-8e33-5867edd38114" targetNamespace="http://schemas.microsoft.com/office/2006/metadata/properties" ma:root="true" ma:fieldsID="92392fd00fa55cf3c935169a623e86fc" ns2:_="" ns3:_="">
    <xsd:import namespace="89c66c3c-368a-42d3-844c-4ee24bd7334c"/>
    <xsd:import namespace="82d83b6a-8516-4dfc-8e33-5867edd381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c66c3c-368a-42d3-844c-4ee24bd733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a7d435f-bc0a-452e-b7b2-4cb57826a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d83b6a-8516-4dfc-8e33-5867edd381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f1cf3cd-3bbb-4157-872e-345f855359fc}" ma:internalName="TaxCatchAll" ma:showField="CatchAllData" ma:web="82d83b6a-8516-4dfc-8e33-5867edd381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c66c3c-368a-42d3-844c-4ee24bd7334c">
      <Terms xmlns="http://schemas.microsoft.com/office/infopath/2007/PartnerControls"/>
    </lcf76f155ced4ddcb4097134ff3c332f>
    <TaxCatchAll xmlns="82d83b6a-8516-4dfc-8e33-5867edd38114" xsi:nil="true"/>
  </documentManagement>
</p:properties>
</file>

<file path=customXml/itemProps1.xml><?xml version="1.0" encoding="utf-8"?>
<ds:datastoreItem xmlns:ds="http://schemas.openxmlformats.org/officeDocument/2006/customXml" ds:itemID="{1AB7896E-053C-4632-AD11-7626D8A72457}"/>
</file>

<file path=customXml/itemProps2.xml><?xml version="1.0" encoding="utf-8"?>
<ds:datastoreItem xmlns:ds="http://schemas.openxmlformats.org/officeDocument/2006/customXml" ds:itemID="{21B3F1F2-5185-4111-878A-E687E195F4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DA2E0B-EA00-4CCC-8223-2C5B24D52901}">
  <ds:schemaRefs>
    <ds:schemaRef ds:uri="http://www.w3.org/XML/1998/namespace"/>
    <ds:schemaRef ds:uri="http://purl.org/dc/terms/"/>
    <ds:schemaRef ds:uri="http://purl.org/dc/dcmitype/"/>
    <ds:schemaRef ds:uri="http://purl.org/dc/elements/1.1/"/>
    <ds:schemaRef ds:uri="82d83b6a-8516-4dfc-8e33-5867edd38114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89c66c3c-368a-42d3-844c-4ee24bd7334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23222</TotalTime>
  <Words>255</Words>
  <Application>Microsoft Office PowerPoint</Application>
  <PresentationFormat>Widescreen</PresentationFormat>
  <Paragraphs>40</Paragraphs>
  <Slides>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Brandon Grotesque Regular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Mitterhofer, Denyse (PRN-MRM)</dc:creator>
  <cp:lastModifiedBy>Ficarrotta, Nicole (NYC-MRM)</cp:lastModifiedBy>
  <cp:revision>646</cp:revision>
  <dcterms:created xsi:type="dcterms:W3CDTF">2019-11-19T18:09:05Z</dcterms:created>
  <dcterms:modified xsi:type="dcterms:W3CDTF">2022-02-18T20:40:27Z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0x010100DF030BA8D72ED14BB6E77697C3410230</vt:lpwstr>
  </property>
</Properties>
</file>